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E0E9EAD-CA86-4753-8884-89BCD91EA220}">
  <a:tblStyle styleId="{3E0E9EAD-CA86-4753-8884-89BCD91EA2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15C0005-D8C8-44E9-91BF-95FC09D3BDB5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Calibri"/>
          <a:ea typeface="Calibri"/>
          <a:cs typeface="Calibri"/>
        </a:font>
        <a:schemeClr val="dk1"/>
      </a:tcTxStyle>
      <a:tcStyle>
        <a:tcBdr/>
      </a:tcStyle>
    </a:seCell>
    <a:swCell>
      <a:tcTxStyle b="on" i="off">
        <a:font>
          <a:latin typeface="Calibri"/>
          <a:ea typeface="Calibri"/>
          <a:cs typeface="Calibri"/>
        </a:font>
        <a:schemeClr val="dk1"/>
      </a:tcTxStyle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ct val="116666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116666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116666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116666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116666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116666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116666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116666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116666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no-NO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Fortell hva du skal gå igjennom i løpet av presentasjonen.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no-NO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Shape 13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 b="1"/>
              <a:t>Oversikt over mastergrader. Poenget her er, det er mange muligheter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 b="1"/>
              <a:t>Blå linje: litt krevende å få tilpasset i studieplanen, men er fullt mulig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Mulighet til å bygge på med 2-årig master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/>
              <a:t>Datateknologi = siv.ing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/>
              <a:t>Informatikk: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Algoritmer og datastrukturer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Databaser og søk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Kunstig intelligens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Programvaresystemer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Spillteknologi</a:t>
            </a:r>
          </a:p>
          <a:p>
            <a:pPr marL="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/>
              <a:t>Eller IKT-basert samhandling: mer driftende </a:t>
            </a:r>
          </a:p>
          <a:p>
            <a:pPr marL="0" marR="0" lvl="1" indent="0" algn="l" rtl="0">
              <a:spcBef>
                <a:spcPts val="0"/>
              </a:spcBef>
              <a:buSzPct val="25000"/>
              <a:buNone/>
            </a:pPr>
            <a:endParaRPr sz="1800"/>
          </a:p>
          <a:p>
            <a:pPr marL="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/>
              <a:t>Mange veier til samme mål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Shape 14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Ang mindre fokus på basisfag. Er 14 obligatoriske emner, men er mer faglig rettet/relevant. Ikke så mange fellesfag slik som siv.ing studier har.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Vanskelig å komme inn på masterstudie etter endt bachelor i informatikk(høyt snitt). 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o-NO"/>
              <a:t>Forklare forskjell på ordinær kvote og førstegangs-kvote</a:t>
            </a:r>
          </a:p>
        </p:txBody>
      </p:sp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o-NO"/>
              <a:t>I tillegg til de nevnte studiene finnes det en spill-programmeringslinje i Gjøvik (her har de og studier som spessialiserer seg i informasjonssikkerhet) og et nettstudie om informasjonsbehandling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no-NO"/>
              <a:t>Vil man vente eller forbedre snittet sitt kan man få tilleggspoeng på flere måter: 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ct val="116666"/>
              <a:buChar char="-"/>
            </a:pPr>
            <a:r>
              <a:rPr lang="no-NO"/>
              <a:t>Folkehøyskole/militæret gir 2 poeng</a:t>
            </a:r>
          </a:p>
          <a:p>
            <a:pPr marL="457200" lvl="0" indent="-317500" rtl="0">
              <a:spcBef>
                <a:spcPts val="0"/>
              </a:spcBef>
              <a:buSzPct val="116666"/>
              <a:buChar char="-"/>
            </a:pPr>
            <a:r>
              <a:rPr lang="no-NO"/>
              <a:t>Eller et årsstudium gir deg 2 poeng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no-NO"/>
              <a:t>Mangler du riktig mengde matematikk kan et forkurs være tingen</a:t>
            </a:r>
          </a:p>
        </p:txBody>
      </p:sp>
      <p:sp>
        <p:nvSpPr>
          <p:cNvPr id="176" name="Shape 17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no-NO"/>
              <a:t>15</a:t>
            </a:fld>
            <a:endParaRPr lang="no-NO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33 000 studenter i Trondheim, 18%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Linjeforeninger – samlingspunkt for studenter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Sosialt miljø - alltid noen som liker det samme som deg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Studentersamfundet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”NTNU’s kjærestegaranti”??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Å bo i Trondheim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Sentralt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Studentboliger og utleiere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no-NO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Aktiviteter utenom studiet</a:t>
            </a:r>
          </a:p>
          <a:p>
            <a:pPr marL="914400" marR="0" lvl="0" indent="-34290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no-NO" sz="1800"/>
              <a:t>NTNUI</a:t>
            </a:r>
          </a:p>
          <a:p>
            <a:pPr marL="914400" marR="0" lvl="0" indent="-34290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no-NO" sz="1800"/>
              <a:t>Samfundet</a:t>
            </a:r>
          </a:p>
          <a:p>
            <a:pPr marL="914400" marR="0" lvl="0" indent="-34290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no-NO" sz="1800"/>
              <a:t>Linjeforening</a:t>
            </a:r>
          </a:p>
          <a:p>
            <a:pPr marL="914400" marR="0" lvl="0" indent="-34290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no-NO" sz="1800"/>
              <a:t>Sosiale grupper</a:t>
            </a:r>
          </a:p>
          <a:p>
            <a:pPr marL="914400" marR="0" lvl="0" indent="-342900" algn="l" rtl="0">
              <a:spcBef>
                <a:spcPts val="0"/>
              </a:spcBef>
              <a:buSzPct val="100000"/>
              <a:buChar char="-"/>
            </a:pPr>
            <a:r>
              <a:rPr lang="no-NO" sz="1800"/>
              <a:t>Deltidsjobb på universitetet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Shape 18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Skriv ned med en gang hvilke spørsmål dere fikk!!!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Søknadsfrist 15. april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NTNU er Norges største universitet med nesten 40 000 studenter. Universitetet har tre studiesteder, i Trondheim, Gjøvik og Ålesund. Universitet tilbyr 179 studieprogram som du kan studere rett etter videregående </a:t>
            </a:r>
            <a:r>
              <a:rPr lang="no-NO" sz="1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(årsstudium, bachelorgrader og 5-årige mastergrader). (I tillegg finnes det uendelig mange 2-årige masterprogram som man kan ta når man har tatt en bachelorgrad).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KLIKK: STUDIETILBUDET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Her ser vi hele NTNU sitt studietilbud. Bredt fagtilbud innenfor teknologi, naturvitenskap, humaniora og estetiske fag, samfunnsvitenskap og økonomisk-administrative fag. Profesjonsutdanning i medisin, psykologi, lærer, billedkunst, musikk og arkitektur.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NTNU har hovedansvar for den høyere teknologiske utdanningen i Norge.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Nå skal vi se nærmere på utdanningsområdene innen </a:t>
            </a:r>
            <a:r>
              <a:rPr lang="no-NO"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teknologi.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no-NO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”Garantert” jobb – </a:t>
            </a:r>
            <a:r>
              <a:rPr lang="no-NO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98% av datateknologistudenter hadde jobb ved endt studie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Innovativt – er med på å forme fremtiden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Relevant for nåtidens arbeidsmarked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Stor valgfrihet i valg av yrke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- konsulent (får jobbe med mange forskjellige ting på mange forskjellige prosjekter)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- utvikler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- etc det du kommer på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Bredt fagfelt</a:t>
            </a:r>
          </a:p>
          <a:p>
            <a:pPr marL="171450" marR="0" lvl="0" indent="-17145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Vil være med å skape noe, men ønsker ikke å sitte og skru med skrutrekker eller lignende? </a:t>
            </a:r>
          </a:p>
          <a:p>
            <a:pPr marR="0" lvl="0" algn="l" rtl="0">
              <a:spcBef>
                <a:spcPts val="0"/>
              </a:spcBef>
              <a:buNone/>
            </a:pPr>
            <a:endParaRPr b="1"/>
          </a:p>
          <a:p>
            <a:pPr marR="0" lvl="0" algn="l" rtl="0">
              <a:spcBef>
                <a:spcPts val="0"/>
              </a:spcBef>
              <a:buNone/>
            </a:pPr>
            <a:r>
              <a:rPr lang="no-NO" b="1"/>
              <a:t>Programmering og IT brukes i enhver bedrift. Det finnes mange og forskjellige behov som må dekkes, derfor mange muligheter innen IT.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NTNU IDI har to hovedområder, </a:t>
            </a:r>
            <a:r>
              <a:rPr lang="no-NO">
                <a:latin typeface="Arial"/>
                <a:ea typeface="Arial"/>
                <a:cs typeface="Arial"/>
                <a:sym typeface="Arial"/>
              </a:rPr>
              <a:t>Gløshaugen og Kalvskinnet.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/>
              <a:t>Et allsidig, men grundig studie med mye programmering. Ellers fokus på realfag(matte, fysikk statistikk)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år til å få solid faglig grunnlag</a:t>
            </a:r>
          </a:p>
          <a:p>
            <a:pPr marL="628650" marR="0" lvl="1" indent="-17145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 obligatoriske emner. Matte, fysikk, statistikk, programmering etc</a:t>
            </a:r>
          </a:p>
          <a:p>
            <a:pPr marL="171450" marR="0" lvl="0" indent="-17145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året: valg av fordypningsretning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-"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året: valg av hovedprofil</a:t>
            </a:r>
          </a:p>
          <a:p>
            <a:pPr marL="628650" marR="0" lvl="2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-"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Består av prosjektemne, eksperter i team og 5 valgbare emner</a:t>
            </a:r>
          </a:p>
          <a:p>
            <a:pPr marL="171450" marR="0" lvl="0" indent="-17145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 året : fordypningsemne og fordypningsprosjekt første halvår. Masteroppgave siste halvår</a:t>
            </a:r>
          </a:p>
          <a:p>
            <a:pPr marL="171450" marR="0" lvl="0" indent="-17145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/>
              <a:t>I praksis likt som datateknologi, men bygd opp friere.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/>
              <a:t>Mindre matte = mer valgfag. Man kan  fordype seg mer i IT eller jobbe tverrfaglig.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/>
              <a:t>Har også mulighet til å gå ut i jobb etter 3 år.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no-NO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>
              <a:spcBef>
                <a:spcPts val="0"/>
              </a:spcBef>
              <a:buSzPct val="116666"/>
              <a:buChar char="●"/>
            </a:pPr>
            <a:r>
              <a:rPr lang="no-NO"/>
              <a:t>Sentrumsnært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no-NO"/>
              <a:t>8</a:t>
            </a:fld>
            <a:endParaRPr lang="no-NO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 fins dataingeniørstudier ved alle de tre tidligere høgskolene. Studiene har noe ulik profil, her hos oss rendyrker vi utvikling av programvare.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no-NO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le Slide">
    <p:bg>
      <p:bgPr>
        <a:solidFill>
          <a:schemeClr val="lt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pic" idx="2"/>
          </p:nvPr>
        </p:nvSpPr>
        <p:spPr>
          <a:xfrm>
            <a:off x="2767722" y="673587"/>
            <a:ext cx="2407231" cy="301624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279400" algn="l" rtl="0">
              <a:spcBef>
                <a:spcPts val="200"/>
              </a:spcBef>
              <a:buClr>
                <a:srgbClr val="FFFFFF"/>
              </a:buClr>
              <a:buSzPct val="100000"/>
              <a:buFont typeface="Arial"/>
              <a:buChar char="•"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3970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233364" y="673586"/>
            <a:ext cx="2328898" cy="535305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320"/>
              </a:spcBef>
              <a:buClr>
                <a:srgbClr val="FFFFFF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3"/>
          </p:nvPr>
        </p:nvSpPr>
        <p:spPr>
          <a:xfrm>
            <a:off x="5454477" y="5848836"/>
            <a:ext cx="2877773" cy="35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210"/>
              </a:spcBef>
              <a:buClr>
                <a:srgbClr val="FFFFFF"/>
              </a:buClr>
              <a:buSzPct val="100000"/>
              <a:buFont typeface="Arial"/>
              <a:buNone/>
              <a:defRPr sz="105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3970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Innhold med teks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1024641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4142491" y="273050"/>
            <a:ext cx="4765084" cy="585311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1024641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Bilde med teks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Loddrett teks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404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 rot="5400000">
            <a:off x="2635349" y="159480"/>
            <a:ext cx="4525963" cy="74074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3970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Loddrett tittel og teks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 rot="5400000">
            <a:off x="821612" y="470776"/>
            <a:ext cx="5851525" cy="545924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3970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tel og innhold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404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1194628" y="1600200"/>
            <a:ext cx="7407404" cy="45259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3970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/>
          <p:nvPr/>
        </p:nvSpPr>
        <p:spPr>
          <a:xfrm>
            <a:off x="-1" y="6421247"/>
            <a:ext cx="86277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no-NO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no-NO"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tel og undertittel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666750" y="857249"/>
            <a:ext cx="7810501" cy="260508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666750" y="3509962"/>
            <a:ext cx="7810501" cy="18811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1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1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1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1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1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tellysbil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ctrTitle"/>
          </p:nvPr>
        </p:nvSpPr>
        <p:spPr>
          <a:xfrm>
            <a:off x="1114753" y="2677415"/>
            <a:ext cx="7772400" cy="90109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ubTitle" idx="1"/>
          </p:nvPr>
        </p:nvSpPr>
        <p:spPr>
          <a:xfrm>
            <a:off x="1114753" y="3645154"/>
            <a:ext cx="7772400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480"/>
              </a:spcBef>
              <a:buClr>
                <a:srgbClr val="888888"/>
              </a:buClr>
              <a:buSzPct val="1000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spcBef>
                <a:spcPts val="360"/>
              </a:spcBef>
              <a:buClr>
                <a:srgbClr val="888888"/>
              </a:buClr>
              <a:buSzPct val="1000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spcBef>
                <a:spcPts val="320"/>
              </a:spcBef>
              <a:buClr>
                <a:srgbClr val="888888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Inndelingsoverskrif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1035765" y="4406900"/>
            <a:ext cx="7458948" cy="1362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035765" y="2906713"/>
            <a:ext cx="7458948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SzPct val="1000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o innholdsdel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1095551" y="274638"/>
            <a:ext cx="7407404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1114711" y="1600200"/>
            <a:ext cx="3667845" cy="45259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5305711" y="1600200"/>
            <a:ext cx="3673943" cy="45259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Sammenligning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059523" y="274638"/>
            <a:ext cx="7407404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1069676" y="1535113"/>
            <a:ext cx="3766918" cy="639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2"/>
          </p:nvPr>
        </p:nvSpPr>
        <p:spPr>
          <a:xfrm>
            <a:off x="1069676" y="2174875"/>
            <a:ext cx="3766918" cy="3951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3"/>
          </p:nvPr>
        </p:nvSpPr>
        <p:spPr>
          <a:xfrm>
            <a:off x="5257502" y="1535113"/>
            <a:ext cx="3812218" cy="639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4"/>
          </p:nvPr>
        </p:nvSpPr>
        <p:spPr>
          <a:xfrm>
            <a:off x="5257501" y="2174875"/>
            <a:ext cx="3812219" cy="3951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Bare tittel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404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Tom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404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194628" y="1600200"/>
            <a:ext cx="7407404" cy="45259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3970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2" name="Shape 12" descr="stripe.jp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0"/>
            <a:ext cx="860233" cy="683331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tnu.no/studier/itbainfod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tnu.no/studier/itbaitbedr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sporsmal@idi.ntnu.no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acebook.com/ntnuidi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tnu.no/studier/mtd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tnu.no/studier/bi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tnu.no/studier/ithingda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 descr="hb_nordlys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6085" y="549275"/>
            <a:ext cx="2411171" cy="546830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/>
        </p:nvSpPr>
        <p:spPr>
          <a:xfrm>
            <a:off x="1082589" y="914099"/>
            <a:ext cx="4593496" cy="5029801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no-NO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Norges mest spennende, innovative og største universitet</a:t>
            </a:r>
          </a:p>
          <a:p>
            <a:pPr marL="0" marR="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no-NO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Et bredt faglig tilbud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no-NO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Hovedansvar for den høyere teknologiutdanningen i Norge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no-NO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39.000 studenter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no-NO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33.000 studenter i Trondheim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no-NO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3000 studenter fra utlandet</a:t>
            </a:r>
          </a:p>
          <a:p>
            <a:pPr marL="0" marR="0" lvl="0" indent="-1778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Shape 64" descr="stripe_tekst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860233" cy="68333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3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Drift av datasystemer (3-årig)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1088278" y="1299975"/>
            <a:ext cx="7407300" cy="452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 lærer å konfigurere og drifte store og små datasystemer. 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 jobber med Windows</a:t>
            </a:r>
            <a:r>
              <a:rPr lang="no-NO" sz="1860"/>
              <a:t> og</a:t>
            </a:r>
            <a:r>
              <a:rPr lang="no-NO" sz="18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Linux, virtualisering med VMWare og Hyper V</a:t>
            </a:r>
            <a:r>
              <a:rPr lang="no-NO" sz="1860"/>
              <a:t> og</a:t>
            </a:r>
            <a:r>
              <a:rPr lang="no-NO" sz="18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moderne skytjenester. 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60"/>
              <a:t>Legges vekt på sikkerhet</a:t>
            </a:r>
            <a:r>
              <a:rPr lang="no-NO" sz="18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60"/>
              <a:t>Praktisk rettet med</a:t>
            </a:r>
            <a:r>
              <a:rPr lang="no-NO" sz="18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øving</a:t>
            </a:r>
            <a:r>
              <a:rPr lang="no-NO" sz="1860"/>
              <a:t>er</a:t>
            </a:r>
            <a:r>
              <a:rPr lang="no-NO" sz="18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teamarbeid og prosjektoppgaver.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6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http://www.ntnu.no/studier/itbainfodr</a:t>
            </a:r>
            <a:r>
              <a:rPr lang="no-NO" sz="18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marR="0" lvl="0" indent="0" algn="l" rtl="0">
              <a:lnSpc>
                <a:spcPct val="80000"/>
              </a:lnSpc>
              <a:spcBef>
                <a:spcPts val="372"/>
              </a:spcBef>
              <a:buNone/>
            </a:pPr>
            <a:endParaRPr sz="1860"/>
          </a:p>
        </p:txBody>
      </p:sp>
      <p:pic>
        <p:nvPicPr>
          <p:cNvPr id="133" name="Shape 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8275" y="3546650"/>
            <a:ext cx="7666726" cy="287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3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0574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24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IT-støttet bedriftsutvikling (3-årig)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1194628" y="1165950"/>
            <a:ext cx="7407300" cy="452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Fokuserer på hvordan IT kan bli et strategisk hjelpemiddel 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Ligger i grenselandet mellom informatikk, økonomi, marked, organisasjon og prosjektledelse. 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 blir en av dem som ser utviklingsmulighetene i bedriften på tvers av disse fagområdene.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 b="0" i="0" u="sng" strike="noStrike" cap="none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http://www.ntnu.no/studier/itbaitbedr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408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204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5600" y="3574165"/>
            <a:ext cx="8060726" cy="3022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3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Oppbygning - </a:t>
            </a:r>
            <a:r>
              <a:rPr lang="no-NO"/>
              <a:t>bachelor til master</a:t>
            </a:r>
          </a:p>
        </p:txBody>
      </p:sp>
      <p:pic>
        <p:nvPicPr>
          <p:cNvPr id="148" name="Shape 148" descr="Studieretninger på informatikk master. Illustrasj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36457" y="1223141"/>
            <a:ext cx="7054592" cy="3706393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/>
          <p:nvPr/>
        </p:nvSpPr>
        <p:spPr>
          <a:xfrm>
            <a:off x="1621275" y="5085838"/>
            <a:ext cx="3827100" cy="409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o-NO"/>
              <a:t>Dataingeniør</a:t>
            </a:r>
          </a:p>
        </p:txBody>
      </p:sp>
      <p:sp>
        <p:nvSpPr>
          <p:cNvPr id="150" name="Shape 150"/>
          <p:cNvSpPr/>
          <p:nvPr/>
        </p:nvSpPr>
        <p:spPr>
          <a:xfrm>
            <a:off x="1621275" y="5651375"/>
            <a:ext cx="3827100" cy="409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o-NO"/>
              <a:t>Drift av datasystemer</a:t>
            </a:r>
          </a:p>
        </p:txBody>
      </p:sp>
      <p:sp>
        <p:nvSpPr>
          <p:cNvPr id="151" name="Shape 151"/>
          <p:cNvSpPr/>
          <p:nvPr/>
        </p:nvSpPr>
        <p:spPr>
          <a:xfrm>
            <a:off x="1621275" y="6216900"/>
            <a:ext cx="3827100" cy="409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o-NO"/>
              <a:t>IT-støttet bedriftsutvikling</a:t>
            </a:r>
          </a:p>
        </p:txBody>
      </p:sp>
      <p:sp>
        <p:nvSpPr>
          <p:cNvPr id="152" name="Shape 152"/>
          <p:cNvSpPr/>
          <p:nvPr/>
        </p:nvSpPr>
        <p:spPr>
          <a:xfrm>
            <a:off x="5812300" y="1349400"/>
            <a:ext cx="2571600" cy="409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o-NO"/>
              <a:t>Datateknologi, master/siv.ing</a:t>
            </a:r>
          </a:p>
        </p:txBody>
      </p:sp>
      <p:sp>
        <p:nvSpPr>
          <p:cNvPr id="153" name="Shape 153"/>
          <p:cNvSpPr/>
          <p:nvPr/>
        </p:nvSpPr>
        <p:spPr>
          <a:xfrm>
            <a:off x="5861000" y="5651375"/>
            <a:ext cx="2571600" cy="409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o-NO"/>
              <a:t>IKT-basert samhandling</a:t>
            </a:r>
          </a:p>
        </p:txBody>
      </p:sp>
      <p:cxnSp>
        <p:nvCxnSpPr>
          <p:cNvPr id="154" name="Shape 154"/>
          <p:cNvCxnSpPr>
            <a:stCxn id="151" idx="3"/>
            <a:endCxn id="153" idx="1"/>
          </p:cNvCxnSpPr>
          <p:nvPr/>
        </p:nvCxnSpPr>
        <p:spPr>
          <a:xfrm rot="10800000" flipH="1">
            <a:off x="5448375" y="5856000"/>
            <a:ext cx="412500" cy="565500"/>
          </a:xfrm>
          <a:prstGeom prst="bentConnector3">
            <a:avLst>
              <a:gd name="adj1" fmla="val 50015"/>
            </a:avLst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5" name="Shape 155"/>
          <p:cNvCxnSpPr>
            <a:stCxn id="149" idx="3"/>
            <a:endCxn id="153" idx="1"/>
          </p:cNvCxnSpPr>
          <p:nvPr/>
        </p:nvCxnSpPr>
        <p:spPr>
          <a:xfrm>
            <a:off x="5448375" y="5290438"/>
            <a:ext cx="412500" cy="565500"/>
          </a:xfrm>
          <a:prstGeom prst="bentConnector3">
            <a:avLst>
              <a:gd name="adj1" fmla="val 50015"/>
            </a:avLst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6" name="Shape 156"/>
          <p:cNvCxnSpPr>
            <a:endCxn id="153" idx="1"/>
          </p:cNvCxnSpPr>
          <p:nvPr/>
        </p:nvCxnSpPr>
        <p:spPr>
          <a:xfrm rot="10800000" flipH="1">
            <a:off x="5455400" y="5855975"/>
            <a:ext cx="405600" cy="33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7" name="Shape 157"/>
          <p:cNvCxnSpPr>
            <a:endCxn id="153" idx="0"/>
          </p:cNvCxnSpPr>
          <p:nvPr/>
        </p:nvCxnSpPr>
        <p:spPr>
          <a:xfrm rot="-5400000" flipH="1">
            <a:off x="5216600" y="3721175"/>
            <a:ext cx="2363700" cy="1496700"/>
          </a:xfrm>
          <a:prstGeom prst="bentConnector3">
            <a:avLst>
              <a:gd name="adj1" fmla="val 79538"/>
            </a:avLst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8" name="Shape 158"/>
          <p:cNvCxnSpPr/>
          <p:nvPr/>
        </p:nvCxnSpPr>
        <p:spPr>
          <a:xfrm rot="-5400000">
            <a:off x="4603175" y="4130200"/>
            <a:ext cx="1831200" cy="146400"/>
          </a:xfrm>
          <a:prstGeom prst="bentConnector3">
            <a:avLst>
              <a:gd name="adj1" fmla="val 0"/>
            </a:avLst>
          </a:prstGeom>
          <a:ln w="1905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hape 159"/>
          <p:cNvCxnSpPr>
            <a:endCxn id="152" idx="1"/>
          </p:cNvCxnSpPr>
          <p:nvPr/>
        </p:nvCxnSpPr>
        <p:spPr>
          <a:xfrm rot="-5400000">
            <a:off x="5044600" y="2081700"/>
            <a:ext cx="1295400" cy="240000"/>
          </a:xfrm>
          <a:prstGeom prst="bentConnector2">
            <a:avLst/>
          </a:prstGeom>
          <a:ln w="1905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3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Forskjeller</a:t>
            </a:r>
          </a:p>
        </p:txBody>
      </p:sp>
      <p:graphicFrame>
        <p:nvGraphicFramePr>
          <p:cNvPr id="166" name="Shape 166"/>
          <p:cNvGraphicFramePr/>
          <p:nvPr>
            <p:extLst>
              <p:ext uri="{D42A27DB-BD31-4B8C-83A1-F6EECF244321}">
                <p14:modId xmlns:p14="http://schemas.microsoft.com/office/powerpoint/2010/main" val="723431405"/>
              </p:ext>
            </p:extLst>
          </p:nvPr>
        </p:nvGraphicFramePr>
        <p:xfrm>
          <a:off x="872364" y="1306080"/>
          <a:ext cx="8245000" cy="51035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6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6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1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61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7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Studie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 dirty="0"/>
                        <a:t>Type grad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Hovedvekt i studiet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Særegenhet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42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Datateknologi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 dirty="0"/>
                        <a:t>5-årig, </a:t>
                      </a:r>
                      <a:r>
                        <a:rPr lang="nb-NO" sz="1300" dirty="0"/>
                        <a:t>M</a:t>
                      </a:r>
                      <a:r>
                        <a:rPr lang="no-NO" sz="1300" dirty="0"/>
                        <a:t>aster</a:t>
                      </a:r>
                      <a:r>
                        <a:rPr lang="nb-NO" sz="1300" dirty="0"/>
                        <a:t>grad, </a:t>
                      </a:r>
                      <a:r>
                        <a:rPr lang="no-NO" sz="1300" dirty="0"/>
                        <a:t>sivilingeniør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- Programmering og matematikk</a:t>
                      </a:r>
                      <a:br>
                        <a:rPr lang="no-NO" sz="1300"/>
                      </a:br>
                      <a:r>
                        <a:rPr lang="no-NO" sz="1300"/>
                        <a:t>- Spesialisering senere i studiet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- Integrert master, garantert plass i 5 år</a:t>
                      </a:r>
                      <a:br>
                        <a:rPr lang="no-NO" sz="1300"/>
                      </a:br>
                      <a:r>
                        <a:rPr lang="no-NO" sz="1300"/>
                        <a:t>- En god del matematikk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42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Informatikk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 dirty="0"/>
                        <a:t>3-årig, Bachelorgrad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- Programmering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Arial"/>
                        <a:buNone/>
                      </a:pPr>
                      <a:r>
                        <a:rPr lang="no-NO" sz="1300" dirty="0"/>
                        <a:t>- Stor valgfrihet av emner, mulighet for tverrfaglig studie</a:t>
                      </a:r>
                      <a:endParaRPr lang="no-NO" sz="13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242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Dataingeniør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3-årig, Bachelorgrad, ingeniør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- Programmering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 dirty="0"/>
                        <a:t>- Mer praktisk rettet undervisning</a:t>
                      </a:r>
                      <a:br>
                        <a:rPr lang="no-NO" sz="1300" dirty="0"/>
                      </a:br>
                      <a:r>
                        <a:rPr lang="no-NO" sz="1300" dirty="0"/>
                        <a:t>- Sikter </a:t>
                      </a:r>
                      <a:r>
                        <a:rPr lang="nb-NO" sz="1300" dirty="0"/>
                        <a:t>mer </a:t>
                      </a:r>
                      <a:r>
                        <a:rPr lang="no-NO" sz="1300" dirty="0"/>
                        <a:t>mot jobb etter 3-årig studie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624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Drift av datasystemer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Arial"/>
                        <a:buNone/>
                      </a:pPr>
                      <a:r>
                        <a:rPr lang="no-NO" sz="1300"/>
                        <a:t>3-årig, Bachelorgrad</a:t>
                      </a:r>
                      <a:endParaRPr lang="no-NO" sz="13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- Drifting av systemer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 dirty="0"/>
                        <a:t>- Annen tilnærming til </a:t>
                      </a:r>
                      <a:br>
                        <a:rPr lang="nb-NO" sz="1300" dirty="0"/>
                      </a:br>
                      <a:r>
                        <a:rPr lang="no-NO" sz="1300" dirty="0"/>
                        <a:t>IT-systemer</a:t>
                      </a:r>
                      <a:r>
                        <a:rPr lang="nb-NO" sz="1300" dirty="0"/>
                        <a:t> </a:t>
                      </a:r>
                      <a:br>
                        <a:rPr lang="nb-NO" sz="1300" dirty="0"/>
                      </a:br>
                      <a:r>
                        <a:rPr lang="nb-NO" sz="1300" dirty="0"/>
                        <a:t>- Drift fremfor utvikling</a:t>
                      </a:r>
                      <a:endParaRPr lang="no-NO" sz="13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702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IT-støttet bedriftsutvikling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Arial"/>
                        <a:buNone/>
                      </a:pPr>
                      <a:r>
                        <a:rPr lang="no-NO" sz="1300"/>
                        <a:t>3-årig, Bachelorgrad</a:t>
                      </a:r>
                      <a:endParaRPr lang="no-NO" sz="13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/>
                        <a:t>- Tverrfaglig studie</a:t>
                      </a:r>
                      <a:br>
                        <a:rPr lang="no-NO" sz="1300"/>
                      </a:br>
                      <a:r>
                        <a:rPr lang="no-NO" sz="1300"/>
                        <a:t>- Fokus på økonomi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o-NO" sz="1300" dirty="0"/>
                        <a:t>- Kun innføring i programmering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1003129" y="187943"/>
            <a:ext cx="72426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Hva trenger jeg? </a:t>
            </a:r>
          </a:p>
        </p:txBody>
      </p:sp>
      <p:graphicFrame>
        <p:nvGraphicFramePr>
          <p:cNvPr id="172" name="Shape 172"/>
          <p:cNvGraphicFramePr/>
          <p:nvPr/>
        </p:nvGraphicFramePr>
        <p:xfrm>
          <a:off x="920718" y="1145267"/>
          <a:ext cx="7764275" cy="5622510"/>
        </p:xfrm>
        <a:graphic>
          <a:graphicData uri="http://schemas.openxmlformats.org/drawingml/2006/table">
            <a:tbl>
              <a:tblPr firstRow="1" bandRow="1">
                <a:noFill/>
                <a:tableStyleId>{415C0005-D8C8-44E9-91BF-95FC09D3BDB5}</a:tableStyleId>
              </a:tblPr>
              <a:tblGrid>
                <a:gridCol w="1454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1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5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8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1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19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59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2000"/>
                        <a:t>Krav</a:t>
                      </a:r>
                    </a:p>
                  </a:txBody>
                  <a:tcPr marL="91450" marR="91450" marT="45725" marB="45725">
                    <a:solidFill>
                      <a:srgbClr val="0D3A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1800"/>
                        <a:t>Data-</a:t>
                      </a:r>
                      <a:br>
                        <a:rPr lang="no-NO" sz="1800"/>
                      </a:br>
                      <a:r>
                        <a:rPr lang="no-NO" sz="1800"/>
                        <a:t>teknologi</a:t>
                      </a:r>
                    </a:p>
                  </a:txBody>
                  <a:tcPr marL="91450" marR="91450" marT="45725" marB="45725">
                    <a:solidFill>
                      <a:srgbClr val="0D3A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1800"/>
                        <a:t>Informatikk</a:t>
                      </a:r>
                    </a:p>
                  </a:txBody>
                  <a:tcPr marL="91450" marR="91450" marT="45725" marB="45725">
                    <a:solidFill>
                      <a:srgbClr val="0D3A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1800"/>
                        <a:t>Data-</a:t>
                      </a:r>
                      <a:br>
                        <a:rPr lang="no-NO" sz="1800"/>
                      </a:br>
                      <a:r>
                        <a:rPr lang="no-NO" sz="1800"/>
                        <a:t>ingeniør</a:t>
                      </a:r>
                    </a:p>
                  </a:txBody>
                  <a:tcPr marL="91450" marR="91450" marT="45725" marB="45725">
                    <a:solidFill>
                      <a:srgbClr val="0D3A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1800"/>
                        <a:t>Drift av </a:t>
                      </a:r>
                      <a:br>
                        <a:rPr lang="no-NO" sz="1800"/>
                      </a:br>
                      <a:r>
                        <a:rPr lang="no-NO" sz="1800"/>
                        <a:t>data-</a:t>
                      </a:r>
                      <a:br>
                        <a:rPr lang="no-NO" sz="1800"/>
                      </a:br>
                      <a:r>
                        <a:rPr lang="no-NO" sz="1800"/>
                        <a:t>systemer</a:t>
                      </a:r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D3A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1800"/>
                        <a:t>IT-støttet</a:t>
                      </a:r>
                      <a:br>
                        <a:rPr lang="no-NO" sz="1800"/>
                      </a:br>
                      <a:r>
                        <a:rPr lang="no-NO" sz="1800"/>
                        <a:t>bedrifts-</a:t>
                      </a:r>
                      <a:br>
                        <a:rPr lang="no-NO" sz="1800"/>
                      </a:br>
                      <a:r>
                        <a:rPr lang="no-NO" sz="1800"/>
                        <a:t>utvikling</a:t>
                      </a: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3A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9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1800"/>
                        <a:t>Poenggrense 1. gangs vitnemål 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2000"/>
                        <a:t>57,2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2000"/>
                        <a:t>50,0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51,9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44,4</a:t>
                      </a:r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42,1</a:t>
                      </a: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9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no-NO" sz="1800"/>
                        <a:t>Ordinær kvote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58,5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53,2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55,6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50,2</a:t>
                      </a:r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49,0</a:t>
                      </a: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17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1800"/>
                        <a:t>Generell Studie-</a:t>
                      </a:r>
                      <a:br>
                        <a:rPr lang="no-NO" sz="1800"/>
                      </a:br>
                      <a:r>
                        <a:rPr lang="no-NO" sz="1800"/>
                        <a:t>kompetanse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-2286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180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2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80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80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0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1800"/>
                        <a:t>R1/S1+S2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2286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180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2286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180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80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55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-</a:t>
                      </a: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4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1800"/>
                        <a:t>R2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2000"/>
                        <a:t>Karakter: 4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2000"/>
                        <a:t>-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80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-</a:t>
                      </a:r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-</a:t>
                      </a: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0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1800"/>
                        <a:t>Fysikk 1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2286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180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no-NO" sz="2000"/>
                        <a:t>-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80000"/>
                        <a:buFont typeface="Arial"/>
                        <a:buNone/>
                      </a:pPr>
                      <a:r>
                        <a:rPr lang="no-NO" sz="2000">
                          <a:latin typeface="Arial"/>
                          <a:ea typeface="Arial"/>
                          <a:cs typeface="Arial"/>
                          <a:sym typeface="Arial"/>
                        </a:rPr>
                        <a:t>✔</a:t>
                      </a:r>
                    </a:p>
                  </a:txBody>
                  <a:tcPr marL="91450" marR="91450" marT="45725" marB="45725"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-</a:t>
                      </a:r>
                    </a:p>
                  </a:txBody>
                  <a:tcPr marL="91450" marR="91450" marT="45725" marB="45725"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FDD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None/>
                      </a:pPr>
                      <a:r>
                        <a:rPr lang="no-NO" sz="2000"/>
                        <a:t>-</a:t>
                      </a: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300" cy="11430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o-NO"/>
              <a:t>Andre muligheter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1194628" y="1600200"/>
            <a:ext cx="7407300" cy="452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no-NO"/>
              <a:t>Programmering [spill | applikasjoner] i Gjøvik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no-NO"/>
              <a:t>Nettstudie: Informasjonsbehandling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no-NO"/>
              <a:t>Vanskelig å komme inn?</a:t>
            </a:r>
          </a:p>
          <a:p>
            <a:pPr marL="914400" lvl="1" indent="-355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no-NO"/>
              <a:t>Folkehøyskole og militæret gir tilleggspoeng</a:t>
            </a:r>
          </a:p>
          <a:p>
            <a:pPr marL="914400" lvl="1" indent="-355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no-NO"/>
              <a:t>Alderspoeng og andre studier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20000"/>
            </a:pPr>
            <a:r>
              <a:rPr lang="no-NO" sz="2000"/>
              <a:t>Forkurs for ingeniører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1327682" y="18611"/>
            <a:ext cx="72426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Studere i Trondheim</a:t>
            </a: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1327682" y="947217"/>
            <a:ext cx="7242600" cy="452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7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18% av befolkningen er studenter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Linjeforeninger 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Sosialt miljø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Å bo i Trondheim</a:t>
            </a:r>
          </a:p>
          <a:p>
            <a:pPr marL="742950" marR="0" lvl="1" indent="-2857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Sentralt</a:t>
            </a:r>
          </a:p>
          <a:p>
            <a:pPr marL="742950" marR="0" lvl="1" indent="-2857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Studentboliger og utleiere</a:t>
            </a:r>
          </a:p>
          <a:p>
            <a:pPr marL="742950" marR="0" lvl="1" indent="-2857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Aktiviteter utenom studiet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" name="Shape 187" descr="12496217733_0637a6b737_z.jpg"/>
          <p:cNvPicPr preferRelativeResize="0"/>
          <p:nvPr/>
        </p:nvPicPr>
        <p:blipFill rotWithShape="1">
          <a:blip r:embed="rId3">
            <a:alphaModFix/>
          </a:blip>
          <a:srcRect t="25444" b="22723"/>
          <a:stretch/>
        </p:blipFill>
        <p:spPr>
          <a:xfrm>
            <a:off x="860778" y="3993444"/>
            <a:ext cx="8261134" cy="2864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 descr="Bilderesultat for studentersamfunde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78372" y="1359310"/>
            <a:ext cx="3279888" cy="1844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1327682" y="681828"/>
            <a:ext cx="724265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Spørsmål? </a:t>
            </a:r>
          </a:p>
        </p:txBody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1327682" y="1920876"/>
            <a:ext cx="7242650" cy="452596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Spør nå!!</a:t>
            </a:r>
          </a:p>
          <a:p>
            <a:pPr marL="342900" marR="0" lvl="0" indent="-3810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/>
              <a:t>S</a:t>
            </a:r>
            <a:r>
              <a:rPr lang="no-NO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end mail til </a:t>
            </a:r>
            <a:r>
              <a:rPr lang="no-NO" b="1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sporsmal@idi.ntnu.no</a:t>
            </a:r>
          </a:p>
          <a:p>
            <a:pPr marL="342900" marR="0" lvl="0" indent="-3810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b="1" u="sng">
                <a:solidFill>
                  <a:schemeClr val="hlink"/>
                </a:solidFill>
                <a:hlinkClick r:id="rId4"/>
              </a:rPr>
              <a:t>https://www.facebook.com/ntnuidi/</a:t>
            </a:r>
            <a:r>
              <a:rPr lang="no-NO" b="1"/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Shape 70" descr="Skjermbilde 2015-12-17 kl. 15.28.17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2934" y="839788"/>
            <a:ext cx="8004293" cy="531084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5162550" y="1558925"/>
            <a:ext cx="3830638" cy="4371975"/>
          </a:xfrm>
          <a:prstGeom prst="rect">
            <a:avLst/>
          </a:prstGeom>
          <a:solidFill>
            <a:srgbClr val="DDE8F1"/>
          </a:solidFill>
          <a:ln w="9525" cap="flat" cmpd="sng">
            <a:solidFill>
              <a:srgbClr val="DDE8F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Estetiske fag, kunst- og musikkfag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Historie, religion, kultur og idéfag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Idrettsfag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Informasjonsteknologi og informatikk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Lærer- og lektorutdanning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Matematikk og naturfag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Mediefag og kommunikasjon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Medisin, helse- og sosialfag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Samfunnsfag og psykologi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Språk og litteratur</a:t>
            </a:r>
          </a:p>
          <a:p>
            <a:pPr marL="0" marR="0" lvl="0" indent="0" algn="l" rtl="0">
              <a:spcBef>
                <a:spcPts val="750"/>
              </a:spcBef>
              <a:spcAft>
                <a:spcPts val="0"/>
              </a:spcAft>
              <a:buSzPct val="25000"/>
              <a:buNone/>
            </a:pPr>
            <a:r>
              <a:rPr lang="no-NO" sz="1575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Teknologi, sivilingeniør, ingeniør og arkitekt</a:t>
            </a:r>
          </a:p>
          <a:p>
            <a:pPr marL="0" marR="0" lvl="0" indent="0" algn="l" rtl="0">
              <a:spcBef>
                <a:spcPts val="750"/>
              </a:spcBef>
              <a:buSzPct val="25000"/>
              <a:buNone/>
            </a:pPr>
            <a:r>
              <a:rPr lang="no-NO" sz="1575" b="0" i="0" u="none" strike="noStrike" cap="none">
                <a:solidFill>
                  <a:srgbClr val="494429"/>
                </a:solidFill>
                <a:latin typeface="Arial"/>
                <a:ea typeface="Arial"/>
                <a:cs typeface="Arial"/>
                <a:sym typeface="Arial"/>
              </a:rPr>
              <a:t>Økonomi, ledelse og administrasjon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1327682" y="681828"/>
            <a:ext cx="72426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Hvorfor velge IT-studie?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1327682" y="1686098"/>
            <a:ext cx="7242600" cy="452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”Garantert” </a:t>
            </a: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jobb 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Innovativt </a:t>
            </a: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er med på å forme fremtiden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Relevant</a:t>
            </a: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nåtidens arbeidsmarked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Stor </a:t>
            </a:r>
            <a:r>
              <a:rPr lang="no-NO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valgfrihet</a:t>
            </a: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 valg av yrke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Bredt fagfelt 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Shape 79" descr="12496704284_2bb2a61710_z.jpg"/>
          <p:cNvPicPr preferRelativeResize="0"/>
          <p:nvPr/>
        </p:nvPicPr>
        <p:blipFill rotWithShape="1">
          <a:blip r:embed="rId3">
            <a:alphaModFix/>
          </a:blip>
          <a:srcRect t="6368" b="42725"/>
          <a:stretch/>
        </p:blipFill>
        <p:spPr>
          <a:xfrm>
            <a:off x="860777" y="3894667"/>
            <a:ext cx="8296474" cy="2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666750" y="857250"/>
            <a:ext cx="7810500" cy="260508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348234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54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6516" y="857250"/>
            <a:ext cx="7421460" cy="5525312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 txBox="1"/>
          <p:nvPr/>
        </p:nvSpPr>
        <p:spPr>
          <a:xfrm>
            <a:off x="1212006" y="310125"/>
            <a:ext cx="5853600" cy="36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3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Campus Gløshaugen</a:t>
            </a:r>
          </a:p>
        </p:txBody>
      </p:sp>
    </p:spTree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327682" y="145610"/>
            <a:ext cx="724265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Datateknologi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327682" y="1045994"/>
            <a:ext cx="7242650" cy="452596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5-årig </a:t>
            </a: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masterprogram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/>
              <a:t>Fokus på bred programmeringskunnskap, utvikling og realfag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Både prosjektorientert og individuelt arbeid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Forkunnskaper i IT er ikke nødvendig </a:t>
            </a:r>
          </a:p>
          <a:p>
            <a:pPr marL="342900" marR="0" lvl="0" indent="-3429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Mulighet for inntil ett år i utlandet</a:t>
            </a:r>
            <a:b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no-NO" sz="22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www.ntnu.no/studier/mtdt</a:t>
            </a:r>
            <a:r>
              <a:rPr lang="no-NO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742950" marR="0" lvl="1" indent="-28575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9250" y="3155125"/>
            <a:ext cx="5469999" cy="364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60793" y="110328"/>
            <a:ext cx="724265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Oppbygning - Datateknologi</a:t>
            </a:r>
          </a:p>
        </p:txBody>
      </p:sp>
      <p:pic>
        <p:nvPicPr>
          <p:cNvPr id="101" name="Shape 101" descr="studieplan_mtdt_738px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628" y="1253328"/>
            <a:ext cx="7807253" cy="504098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/>
          <p:nvPr/>
        </p:nvSpPr>
        <p:spPr>
          <a:xfrm>
            <a:off x="1217141" y="4238368"/>
            <a:ext cx="2100648" cy="83099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no-NO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(Grunnleggende IT-emner + matte, statistikk og fysikk)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1327682" y="145533"/>
            <a:ext cx="724265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Informatikk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1327682" y="949733"/>
            <a:ext cx="7242650" cy="452596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3-årig </a:t>
            </a: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bachelorprogram</a:t>
            </a:r>
          </a:p>
          <a:p>
            <a:pPr lvl="0" indent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/>
              <a:t>Fokus på bred programmeringskunnskap og utvikling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Både prosjektorientert og individuelt arbeid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Forkunnskper i IT er ikke nødvendig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Kan bygge på med et 2-årig masterprogram i informatikk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Mulighet for inntil ett år i utlandet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18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www.ntnu.no/studier/bit</a:t>
            </a:r>
            <a:r>
              <a:rPr lang="no-NO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143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Shape 1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33400" y="3283724"/>
            <a:ext cx="5028977" cy="335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300" cy="11430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o-NO"/>
              <a:t>Campus Kalvskinnet</a:t>
            </a:r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225" y="1995312"/>
            <a:ext cx="8055724" cy="4027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1194628" y="274638"/>
            <a:ext cx="74073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86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o-NO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Dataingeniør Trondheim (3-årig)</a:t>
            </a: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1194625" y="1331250"/>
            <a:ext cx="7407300" cy="478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Et praktisk rettet studium i systemutvikling og programmering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Prosjektarbeid med teamutvikling 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Tett oppfølging </a:t>
            </a:r>
            <a:r>
              <a:rPr lang="no-NO" sz="2040"/>
              <a:t>og klassevis undervisning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Et semester med valgfag, eventuelt utenlandsopphold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/>
              <a:t>Jentepoeng: 2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no-NO" sz="204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https://www.ntnu.no/studier/ithingda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408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204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4625" y="4000500"/>
            <a:ext cx="7620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1179</Words>
  <Application>Microsoft Office PowerPoint</Application>
  <PresentationFormat>Skjermfremvisning (4:3)</PresentationFormat>
  <Paragraphs>251</Paragraphs>
  <Slides>17</Slides>
  <Notes>17</Notes>
  <HiddenSlides>0</HiddenSlides>
  <MMClips>0</MMClips>
  <ScaleCrop>false</ScaleCrop>
  <HeadingPairs>
    <vt:vector size="6" baseType="variant">
      <vt:variant>
        <vt:lpstr>Brukte skrifter</vt:lpstr>
      </vt:variant>
      <vt:variant>
        <vt:i4>2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Office-tema</vt:lpstr>
      <vt:lpstr>PowerPoint-presentasjon</vt:lpstr>
      <vt:lpstr>PowerPoint-presentasjon</vt:lpstr>
      <vt:lpstr>Hvorfor velge IT-studie?</vt:lpstr>
      <vt:lpstr> </vt:lpstr>
      <vt:lpstr>Datateknologi</vt:lpstr>
      <vt:lpstr>Oppbygning - Datateknologi</vt:lpstr>
      <vt:lpstr>Informatikk</vt:lpstr>
      <vt:lpstr>Campus Kalvskinnet</vt:lpstr>
      <vt:lpstr>Dataingeniør Trondheim (3-årig)</vt:lpstr>
      <vt:lpstr>Drift av datasystemer (3-årig)</vt:lpstr>
      <vt:lpstr>IT-støttet bedriftsutvikling (3-årig)</vt:lpstr>
      <vt:lpstr>Oppbygning - bachelor til master</vt:lpstr>
      <vt:lpstr>Forskjeller</vt:lpstr>
      <vt:lpstr>Hva trenger jeg? </vt:lpstr>
      <vt:lpstr>Andre muligheter</vt:lpstr>
      <vt:lpstr>Studere i Trondheim</vt:lpstr>
      <vt:lpstr>Spørsmål?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cp:lastModifiedBy>Trine-Lise Helgesen Hykkerud</cp:lastModifiedBy>
  <cp:revision>1</cp:revision>
  <dcterms:modified xsi:type="dcterms:W3CDTF">2017-11-23T20:49:54Z</dcterms:modified>
</cp:coreProperties>
</file>